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97" r:id="rId3"/>
    <p:sldId id="322" r:id="rId4"/>
    <p:sldId id="268" r:id="rId5"/>
    <p:sldId id="269" r:id="rId6"/>
    <p:sldId id="315" r:id="rId7"/>
    <p:sldId id="298" r:id="rId8"/>
    <p:sldId id="305" r:id="rId9"/>
    <p:sldId id="314" r:id="rId10"/>
    <p:sldId id="310" r:id="rId11"/>
    <p:sldId id="266" r:id="rId12"/>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92" d="100"/>
          <a:sy n="92" d="100"/>
        </p:scale>
        <p:origin x="9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43279D6E-2101-4AA5-AA1B-A0110030F9ED}" type="datetimeFigureOut">
              <a:rPr lang="en-US" smtClean="0"/>
              <a:t>4/29/2020</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5E9BEB60-37E7-4639-913F-1455716D85ED}" type="slidenum">
              <a:rPr lang="en-US" smtClean="0"/>
              <a:t>‹#›</a:t>
            </a:fld>
            <a:endParaRPr lang="en-US"/>
          </a:p>
        </p:txBody>
      </p:sp>
    </p:spTree>
    <p:extLst>
      <p:ext uri="{BB962C8B-B14F-4D97-AF65-F5344CB8AC3E}">
        <p14:creationId xmlns:p14="http://schemas.microsoft.com/office/powerpoint/2010/main" val="3409628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4/29/2020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4/29/2020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4/29/2020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4/29/2020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4/29/2020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4/29/2020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MATLAB Programming</a:t>
            </a:r>
            <a:endParaRPr lang="en-US" dirty="0"/>
          </a:p>
        </p:txBody>
      </p:sp>
      <p:sp>
        <p:nvSpPr>
          <p:cNvPr id="3" name="Subtitle 2"/>
          <p:cNvSpPr>
            <a:spLocks noGrp="1"/>
          </p:cNvSpPr>
          <p:nvPr>
            <p:ph type="subTitle" idx="1"/>
          </p:nvPr>
        </p:nvSpPr>
        <p:spPr/>
        <p:txBody>
          <a:bodyPr>
            <a:normAutofit fontScale="92500" lnSpcReduction="20000"/>
          </a:bodyPr>
          <a:lstStyle/>
          <a:p>
            <a:r>
              <a:rPr lang="en-US" sz="4000" dirty="0" smtClean="0"/>
              <a:t>Lab</a:t>
            </a:r>
          </a:p>
          <a:p>
            <a:endParaRPr lang="en-US" sz="4000" dirty="0"/>
          </a:p>
          <a:p>
            <a:r>
              <a:rPr lang="en-US" sz="4000" dirty="0" smtClean="0"/>
              <a:t>Instructor: </a:t>
            </a:r>
            <a:r>
              <a:rPr lang="zh-TW" altLang="en-US" sz="4000" dirty="0" smtClean="0"/>
              <a:t>黃世強 </a:t>
            </a:r>
            <a:r>
              <a:rPr lang="en-US" altLang="zh-TW" sz="4000" dirty="0" smtClean="0"/>
              <a:t>(</a:t>
            </a:r>
            <a:r>
              <a:rPr lang="en-US" sz="4000" dirty="0" smtClean="0"/>
              <a:t>Sai-Keung Wong)</a:t>
            </a:r>
            <a:endParaRPr lang="en-US" sz="4000" dirty="0"/>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t>
            </a:r>
            <a:r>
              <a:rPr lang="en-US" dirty="0" smtClean="0"/>
              <a:t>1.1</a:t>
            </a:r>
            <a:endParaRPr lang="en-US" dirty="0"/>
          </a:p>
        </p:txBody>
      </p:sp>
      <p:pic>
        <p:nvPicPr>
          <p:cNvPr id="4" name="m02_galaxy_syste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533525"/>
            <a:ext cx="5119687" cy="4351338"/>
          </a:xfrm>
        </p:spPr>
      </p:pic>
      <p:sp>
        <p:nvSpPr>
          <p:cNvPr id="3" name="TextBox 2"/>
          <p:cNvSpPr txBox="1"/>
          <p:nvPr/>
        </p:nvSpPr>
        <p:spPr>
          <a:xfrm>
            <a:off x="6629400" y="1690688"/>
            <a:ext cx="5143500" cy="3046988"/>
          </a:xfrm>
          <a:prstGeom prst="rect">
            <a:avLst/>
          </a:prstGeom>
          <a:noFill/>
        </p:spPr>
        <p:txBody>
          <a:bodyPr wrap="square" rtlCol="0">
            <a:spAutoFit/>
          </a:bodyPr>
          <a:lstStyle/>
          <a:p>
            <a:r>
              <a:rPr lang="en-US" sz="2400" dirty="0" smtClean="0"/>
              <a:t>This demo shows that the particles do not rotate about the origin in the same direction.</a:t>
            </a:r>
          </a:p>
          <a:p>
            <a:endParaRPr lang="en-US" sz="2400" dirty="0"/>
          </a:p>
          <a:p>
            <a:r>
              <a:rPr lang="en-US" sz="2400" dirty="0" smtClean="0"/>
              <a:t>You can set them in any way.</a:t>
            </a:r>
          </a:p>
          <a:p>
            <a:endParaRPr lang="en-US" sz="2400" dirty="0"/>
          </a:p>
          <a:p>
            <a:r>
              <a:rPr lang="en-US" sz="2400" dirty="0" smtClean="0"/>
              <a:t>But the initial velocities of the particles must orthogonal to (p – [0  0])</a:t>
            </a:r>
            <a:endParaRPr lang="en-US" sz="2400" dirty="0"/>
          </a:p>
        </p:txBody>
      </p:sp>
    </p:spTree>
    <p:extLst>
      <p:ext uri="{BB962C8B-B14F-4D97-AF65-F5344CB8AC3E}">
        <p14:creationId xmlns:p14="http://schemas.microsoft.com/office/powerpoint/2010/main" val="24228431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p>
          <a:p>
            <a:endParaRPr lang="en-US" dirty="0"/>
          </a:p>
          <a:p>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demo video and demo programs.</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or a demo program may have bugs. They show or illustrate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2977554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About Program Parameters</a:t>
            </a:r>
            <a:endParaRPr lang="zh-TW" altLang="en-US" dirty="0"/>
          </a:p>
        </p:txBody>
      </p:sp>
      <p:sp>
        <p:nvSpPr>
          <p:cNvPr id="3" name="內容版面配置區 2"/>
          <p:cNvSpPr>
            <a:spLocks noGrp="1"/>
          </p:cNvSpPr>
          <p:nvPr>
            <p:ph idx="1"/>
          </p:nvPr>
        </p:nvSpPr>
        <p:spPr/>
        <p:txBody>
          <a:bodyPr/>
          <a:lstStyle/>
          <a:p>
            <a:r>
              <a:rPr lang="en-US" altLang="zh-TW" dirty="0" smtClean="0"/>
              <a:t>Please try different parameters to see the outcomes.</a:t>
            </a:r>
            <a:endParaRPr lang="zh-TW" altLang="en-US" dirty="0"/>
          </a:p>
        </p:txBody>
      </p:sp>
    </p:spTree>
    <p:extLst>
      <p:ext uri="{BB962C8B-B14F-4D97-AF65-F5344CB8AC3E}">
        <p14:creationId xmlns:p14="http://schemas.microsoft.com/office/powerpoint/2010/main" val="25401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content header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sz="3100" b="1" dirty="0" smtClean="0"/>
              <a:t>At the top of the file, write down your name, ID, email address, department, and date. If you do not do so, you receive a score of zero in the corresponding problem.</a:t>
            </a:r>
            <a:endParaRPr lang="en-US" sz="3100" b="1" dirty="0"/>
          </a:p>
          <a:p>
            <a:pPr marL="0" indent="0">
              <a:buNone/>
            </a:pPr>
            <a:r>
              <a:rPr lang="en-US" dirty="0" smtClean="0"/>
              <a:t>%%%%%%%%%%%%%%%%%%%%%%%%%%%</a:t>
            </a:r>
          </a:p>
          <a:p>
            <a:pPr marL="0" indent="0">
              <a:buNone/>
            </a:pPr>
            <a:r>
              <a:rPr lang="en-US" dirty="0" smtClean="0"/>
              <a:t>% Midterm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883" y="0"/>
            <a:ext cx="10515600" cy="1325563"/>
          </a:xfrm>
        </p:spPr>
        <p:txBody>
          <a:bodyPr/>
          <a:lstStyle/>
          <a:p>
            <a:r>
              <a:rPr lang="en-US" altLang="zh-TW" dirty="0"/>
              <a:t>File content</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close all; clear; </a:t>
            </a:r>
            <a:r>
              <a:rPr lang="en-US" dirty="0" err="1"/>
              <a:t>clc</a:t>
            </a:r>
            <a:r>
              <a:rPr lang="en-US" dirty="0"/>
              <a:t>;		% close all windows</a:t>
            </a:r>
          </a:p>
          <a:p>
            <a:pPr marL="0" indent="0">
              <a:buNone/>
            </a:pPr>
            <a:r>
              <a:rPr lang="en-US" dirty="0"/>
              <a:t>                            </a:t>
            </a:r>
            <a:r>
              <a:rPr lang="en-US" dirty="0" smtClean="0"/>
              <a:t>		% </a:t>
            </a:r>
            <a:r>
              <a:rPr lang="en-US" dirty="0"/>
              <a:t>clear variables, and clear screen</a:t>
            </a:r>
          </a:p>
          <a:p>
            <a:pPr marL="0" indent="0">
              <a:buNone/>
            </a:pPr>
            <a:endParaRPr lang="en-US" dirty="0"/>
          </a:p>
          <a:p>
            <a:pPr marL="0" indent="0">
              <a:buNone/>
            </a:pPr>
            <a:r>
              <a:rPr lang="en-US" dirty="0" err="1" smtClean="0"/>
              <a:t>disp</a:t>
            </a:r>
            <a:r>
              <a:rPr lang="en-US" dirty="0" smtClean="0"/>
              <a:t>(‘Lab Problem </a:t>
            </a:r>
            <a:r>
              <a:rPr lang="en-US" dirty="0" smtClean="0"/>
              <a:t>1.1</a:t>
            </a:r>
            <a:r>
              <a:rPr lang="en-US" dirty="0"/>
              <a:t>') 	% show </a:t>
            </a:r>
            <a:r>
              <a:rPr lang="en-US" dirty="0" smtClean="0"/>
              <a:t>Problem </a:t>
            </a:r>
            <a:r>
              <a:rPr lang="en-US" dirty="0" smtClean="0"/>
              <a:t>1.1</a:t>
            </a:r>
            <a:endParaRPr lang="en-US" dirty="0"/>
          </a:p>
        </p:txBody>
      </p:sp>
    </p:spTree>
    <p:extLst>
      <p:ext uri="{BB962C8B-B14F-4D97-AF65-F5344CB8AC3E}">
        <p14:creationId xmlns:p14="http://schemas.microsoft.com/office/powerpoint/2010/main" val="23865142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1.1</a:t>
            </a:r>
            <a:r>
              <a:rPr lang="en-US" dirty="0"/>
              <a:t>. “Galaxy” system.</a:t>
            </a:r>
          </a:p>
        </p:txBody>
      </p:sp>
      <p:sp>
        <p:nvSpPr>
          <p:cNvPr id="3" name="Content Placeholder 2"/>
          <p:cNvSpPr>
            <a:spLocks noGrp="1"/>
          </p:cNvSpPr>
          <p:nvPr>
            <p:ph idx="1"/>
          </p:nvPr>
        </p:nvSpPr>
        <p:spPr>
          <a:xfrm>
            <a:off x="838200" y="1825625"/>
            <a:ext cx="6287814" cy="4351338"/>
          </a:xfrm>
        </p:spPr>
        <p:txBody>
          <a:bodyPr/>
          <a:lstStyle/>
          <a:p>
            <a:pPr marL="0" indent="0">
              <a:buNone/>
            </a:pPr>
            <a:r>
              <a:rPr lang="en-US" dirty="0" smtClean="0"/>
              <a:t>There are a particle fixed at center [0 0].</a:t>
            </a:r>
          </a:p>
          <a:p>
            <a:pPr marL="0" indent="0">
              <a:buNone/>
            </a:pPr>
            <a:r>
              <a:rPr lang="en-US" dirty="0" smtClean="0"/>
              <a:t>There are (free) particles moving around the center particle.</a:t>
            </a:r>
          </a:p>
          <a:p>
            <a:pPr marL="0" indent="0">
              <a:buNone/>
            </a:pPr>
            <a:r>
              <a:rPr lang="en-US" dirty="0" smtClean="0"/>
              <a:t>Color interpolation is adopted to color the colors of the free particles.</a:t>
            </a:r>
            <a:endParaRPr lang="en-US" dirty="0"/>
          </a:p>
        </p:txBody>
      </p:sp>
      <p:pic>
        <p:nvPicPr>
          <p:cNvPr id="4" name="m02_galaxy_same_direction_counter_clockwis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5672" r="14953"/>
          <a:stretch/>
        </p:blipFill>
        <p:spPr>
          <a:xfrm>
            <a:off x="7721600" y="792724"/>
            <a:ext cx="4229100" cy="5181600"/>
          </a:xfrm>
          <a:prstGeom prst="rect">
            <a:avLst/>
          </a:prstGeom>
        </p:spPr>
      </p:pic>
    </p:spTree>
    <p:extLst>
      <p:ext uri="{BB962C8B-B14F-4D97-AF65-F5344CB8AC3E}">
        <p14:creationId xmlns:p14="http://schemas.microsoft.com/office/powerpoint/2010/main" val="2883341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7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02582" y="110482"/>
            <a:ext cx="10515600" cy="1325563"/>
          </a:xfrm>
        </p:spPr>
        <p:txBody>
          <a:bodyPr/>
          <a:lstStyle/>
          <a:p>
            <a:r>
              <a:rPr lang="en-US" dirty="0" smtClean="0"/>
              <a:t>Problem </a:t>
            </a:r>
            <a:r>
              <a:rPr lang="en-US" dirty="0" smtClean="0"/>
              <a:t>1.1</a:t>
            </a:r>
            <a:r>
              <a:rPr lang="en-US" dirty="0" smtClean="0"/>
              <a:t>. “Galaxy” system.</a:t>
            </a:r>
            <a:endParaRPr lang="zh-TW" altLang="en-US" dirty="0"/>
          </a:p>
        </p:txBody>
      </p:sp>
      <mc:AlternateContent xmlns:mc="http://schemas.openxmlformats.org/markup-compatibility/2006" xmlns:a14="http://schemas.microsoft.com/office/drawing/2010/main">
        <mc:Choice Requires="a14">
          <p:sp>
            <p:nvSpPr>
              <p:cNvPr id="3" name="內容版面配置區 2"/>
              <p:cNvSpPr>
                <a:spLocks noGrp="1"/>
              </p:cNvSpPr>
              <p:nvPr>
                <p:ph idx="1"/>
              </p:nvPr>
            </p:nvSpPr>
            <p:spPr>
              <a:xfrm>
                <a:off x="202582" y="1307938"/>
                <a:ext cx="11495432" cy="5266481"/>
              </a:xfrm>
            </p:spPr>
            <p:txBody>
              <a:bodyPr>
                <a:normAutofit fontScale="92500" lnSpcReduction="20000"/>
              </a:bodyPr>
              <a:lstStyle/>
              <a:p>
                <a:r>
                  <a:rPr lang="en-US" altLang="zh-TW" dirty="0" smtClean="0"/>
                  <a:t>Visualization of the projectile motion of particles .  The update rules for a particle p is as follows:</a:t>
                </a:r>
              </a:p>
              <a:p>
                <a:pPr marL="0" indent="0">
                  <a:buNone/>
                </a:pPr>
                <a:r>
                  <a:rPr lang="en-US" altLang="zh-TW" dirty="0" smtClean="0"/>
                  <a:t>R1</a:t>
                </a:r>
                <a:r>
                  <a:rPr lang="en-US" altLang="zh-TW" dirty="0"/>
                  <a:t>) </a:t>
                </a:r>
                <a:r>
                  <a:rPr lang="en-US" altLang="zh-TW" dirty="0" smtClean="0"/>
                  <a:t> </a:t>
                </a:r>
                <a14:m>
                  <m:oMath xmlns:m="http://schemas.openxmlformats.org/officeDocument/2006/math">
                    <m:r>
                      <a:rPr lang="en-US" altLang="zh-TW" i="1">
                        <a:latin typeface="Cambria Math" panose="02040503050406030204" pitchFamily="18" charset="0"/>
                      </a:rPr>
                      <m:t>𝐹</m:t>
                    </m:r>
                    <m:r>
                      <a:rPr lang="en-US" altLang="zh-TW" i="1">
                        <a:latin typeface="Cambria Math" panose="02040503050406030204" pitchFamily="18" charset="0"/>
                      </a:rPr>
                      <m:t>=−</m:t>
                    </m:r>
                    <m:f>
                      <m:fPr>
                        <m:ctrlPr>
                          <a:rPr lang="en-US" altLang="zh-TW" i="1">
                            <a:latin typeface="Cambria Math" panose="02040503050406030204" pitchFamily="18" charset="0"/>
                          </a:rPr>
                        </m:ctrlPr>
                      </m:fPr>
                      <m:num>
                        <m:r>
                          <a:rPr lang="en-US" altLang="zh-TW" i="1">
                            <a:latin typeface="Cambria Math" panose="02040503050406030204" pitchFamily="18" charset="0"/>
                          </a:rPr>
                          <m:t>𝑝</m:t>
                        </m:r>
                      </m:num>
                      <m:den>
                        <m:r>
                          <a:rPr lang="en-US" altLang="zh-TW" i="1">
                            <a:latin typeface="Cambria Math" panose="02040503050406030204" pitchFamily="18" charset="0"/>
                          </a:rPr>
                          <m:t>|</m:t>
                        </m:r>
                        <m:d>
                          <m:dPr>
                            <m:begChr m:val="|"/>
                            <m:endChr m:val="|"/>
                            <m:ctrlPr>
                              <a:rPr lang="en-US" altLang="zh-TW" i="1">
                                <a:latin typeface="Cambria Math" panose="02040503050406030204" pitchFamily="18" charset="0"/>
                              </a:rPr>
                            </m:ctrlPr>
                          </m:dPr>
                          <m:e>
                            <m:r>
                              <a:rPr lang="en-US" altLang="zh-TW" i="1">
                                <a:latin typeface="Cambria Math" panose="02040503050406030204" pitchFamily="18" charset="0"/>
                              </a:rPr>
                              <m:t>𝑝</m:t>
                            </m:r>
                          </m:e>
                        </m:d>
                        <m:r>
                          <a:rPr lang="en-US" altLang="zh-TW" i="1">
                            <a:latin typeface="Cambria Math" panose="02040503050406030204" pitchFamily="18" charset="0"/>
                          </a:rPr>
                          <m:t>|</m:t>
                        </m:r>
                      </m:den>
                    </m:f>
                    <m:f>
                      <m:fPr>
                        <m:ctrlPr>
                          <a:rPr lang="en-US" altLang="zh-TW" i="1">
                            <a:latin typeface="Cambria Math" panose="02040503050406030204" pitchFamily="18" charset="0"/>
                          </a:rPr>
                        </m:ctrlPr>
                      </m:fPr>
                      <m:num>
                        <m:r>
                          <a:rPr lang="en-US" altLang="zh-TW" i="1">
                            <a:latin typeface="Cambria Math" panose="02040503050406030204" pitchFamily="18" charset="0"/>
                          </a:rPr>
                          <m:t>𝑚𝑀</m:t>
                        </m:r>
                      </m:num>
                      <m:den>
                        <m:sSup>
                          <m:sSupPr>
                            <m:ctrlPr>
                              <a:rPr lang="en-US" altLang="zh-TW" i="1">
                                <a:latin typeface="Cambria Math" panose="02040503050406030204" pitchFamily="18" charset="0"/>
                              </a:rPr>
                            </m:ctrlPr>
                          </m:sSupPr>
                          <m:e>
                            <m:r>
                              <a:rPr lang="en-US" altLang="zh-TW" b="0" i="1" smtClean="0">
                                <a:latin typeface="Cambria Math" panose="02040503050406030204" pitchFamily="18" charset="0"/>
                              </a:rPr>
                              <m:t>1+</m:t>
                            </m:r>
                            <m:r>
                              <a:rPr lang="en-US" altLang="zh-TW" i="1">
                                <a:latin typeface="Cambria Math" panose="02040503050406030204" pitchFamily="18" charset="0"/>
                              </a:rPr>
                              <m:t>𝑝</m:t>
                            </m:r>
                          </m:e>
                          <m:sup>
                            <m:r>
                              <a:rPr lang="en-US" altLang="zh-TW" i="1">
                                <a:latin typeface="Cambria Math" panose="02040503050406030204" pitchFamily="18" charset="0"/>
                              </a:rPr>
                              <m:t>2</m:t>
                            </m:r>
                          </m:sup>
                        </m:sSup>
                      </m:den>
                    </m:f>
                  </m:oMath>
                </a14:m>
                <a:r>
                  <a:rPr lang="en-US" altLang="zh-TW" dirty="0"/>
                  <a:t> 			</a:t>
                </a:r>
                <a:r>
                  <a:rPr lang="en-US" altLang="zh-TW" dirty="0" smtClean="0"/>
                  <a:t>	% </a:t>
                </a:r>
                <a:r>
                  <a:rPr lang="en-US" altLang="zh-TW" dirty="0"/>
                  <a:t>force</a:t>
                </a:r>
              </a:p>
              <a:p>
                <a:pPr marL="0" indent="0">
                  <a:buNone/>
                </a:pPr>
                <a:r>
                  <a:rPr lang="en-US" altLang="zh-TW" dirty="0"/>
                  <a:t>R2) a = </a:t>
                </a:r>
                <a:r>
                  <a:rPr lang="en-US" altLang="zh-TW" dirty="0" smtClean="0"/>
                  <a:t>F/m		</a:t>
                </a:r>
                <a:r>
                  <a:rPr lang="en-US" altLang="zh-TW" dirty="0"/>
                  <a:t>		</a:t>
                </a:r>
                <a:r>
                  <a:rPr lang="en-US" altLang="zh-TW" dirty="0" smtClean="0"/>
                  <a:t>	% acceleration</a:t>
                </a:r>
                <a:endParaRPr lang="en-US" altLang="zh-TW" dirty="0"/>
              </a:p>
              <a:p>
                <a:pPr marL="0" indent="0">
                  <a:buNone/>
                </a:pPr>
                <a:r>
                  <a:rPr lang="en-US" altLang="zh-TW" dirty="0"/>
                  <a:t>R3) v </a:t>
                </a:r>
                <a:r>
                  <a:rPr lang="en-US" altLang="zh-TW" dirty="0">
                    <a:sym typeface="Wingdings" panose="05000000000000000000" pitchFamily="2" charset="2"/>
                  </a:rPr>
                  <a:t></a:t>
                </a:r>
                <a:r>
                  <a:rPr lang="en-US" altLang="zh-TW" dirty="0"/>
                  <a:t> v + a </a:t>
                </a:r>
                <a:r>
                  <a:rPr lang="en-US" altLang="zh-TW" dirty="0">
                    <a:latin typeface="Symbol" panose="05050102010706020507" pitchFamily="18" charset="2"/>
                  </a:rPr>
                  <a:t>D</a:t>
                </a:r>
                <a:r>
                  <a:rPr lang="en-US" altLang="zh-TW" dirty="0"/>
                  <a:t>t			</a:t>
                </a:r>
                <a:r>
                  <a:rPr lang="en-US" altLang="zh-TW" dirty="0" smtClean="0"/>
                  <a:t>	% </a:t>
                </a:r>
                <a:r>
                  <a:rPr lang="en-US" altLang="zh-TW" dirty="0"/>
                  <a:t>velocity</a:t>
                </a:r>
              </a:p>
              <a:p>
                <a:pPr marL="0" indent="0">
                  <a:buNone/>
                </a:pPr>
                <a:r>
                  <a:rPr lang="en-US" altLang="zh-TW" dirty="0">
                    <a:sym typeface="Wingdings" panose="05000000000000000000" pitchFamily="2" charset="2"/>
                  </a:rPr>
                  <a:t>R4) p  p + v </a:t>
                </a:r>
                <a:r>
                  <a:rPr lang="en-US" altLang="zh-TW" dirty="0">
                    <a:latin typeface="Symbol" panose="05050102010706020507" pitchFamily="18" charset="2"/>
                  </a:rPr>
                  <a:t>D</a:t>
                </a:r>
                <a:r>
                  <a:rPr lang="en-US" altLang="zh-TW" dirty="0"/>
                  <a:t>t 			</a:t>
                </a:r>
                <a:r>
                  <a:rPr lang="en-US" altLang="zh-TW" dirty="0" smtClean="0"/>
                  <a:t>	% </a:t>
                </a:r>
                <a:r>
                  <a:rPr lang="en-US" altLang="zh-TW" dirty="0"/>
                  <a:t>position</a:t>
                </a:r>
              </a:p>
              <a:p>
                <a:pPr marL="0" indent="0">
                  <a:buNone/>
                </a:pPr>
                <a:r>
                  <a:rPr lang="en-US" altLang="zh-TW" dirty="0"/>
                  <a:t>R5) t </a:t>
                </a:r>
                <a:r>
                  <a:rPr lang="en-US" altLang="zh-TW" dirty="0">
                    <a:sym typeface="Wingdings" panose="05000000000000000000" pitchFamily="2" charset="2"/>
                  </a:rPr>
                  <a:t> t + </a:t>
                </a:r>
                <a:r>
                  <a:rPr lang="en-US" altLang="zh-TW" dirty="0">
                    <a:latin typeface="Symbol" panose="05050102010706020507" pitchFamily="18" charset="2"/>
                  </a:rPr>
                  <a:t>D</a:t>
                </a:r>
                <a:r>
                  <a:rPr lang="en-US" altLang="zh-TW" dirty="0"/>
                  <a:t>t				% time 	</a:t>
                </a:r>
              </a:p>
              <a:p>
                <a:pPr marL="0" indent="0">
                  <a:buNone/>
                </a:pPr>
                <a:r>
                  <a:rPr lang="en-US" altLang="zh-TW" dirty="0" smtClean="0"/>
                  <a:t>Initial condition: t = 0. The particle position is randomly generated within a region in a uniform manner. A point p is inside the region </a:t>
                </a:r>
                <a:r>
                  <a:rPr lang="en-US" altLang="zh-TW" dirty="0" err="1" smtClean="0"/>
                  <a:t>iff</a:t>
                </a:r>
                <a:r>
                  <a:rPr lang="en-US" altLang="zh-TW" dirty="0" smtClean="0"/>
                  <a:t> (if only if), 50&gt;=||p|| &gt;= 10. </a:t>
                </a:r>
                <a:r>
                  <a:rPr lang="en-US" altLang="zh-TW" dirty="0"/>
                  <a:t>Here, </a:t>
                </a:r>
                <a:r>
                  <a:rPr lang="en-US" altLang="zh-TW" dirty="0" smtClean="0"/>
                  <a:t>||p|| is the distance between p and the origin [0 0].</a:t>
                </a:r>
              </a:p>
              <a:p>
                <a:pPr marL="0" indent="0">
                  <a:buNone/>
                </a:pPr>
                <a:r>
                  <a:rPr lang="en-US" altLang="zh-TW" dirty="0" smtClean="0"/>
                  <a:t>Initialize the velocity of each particle so that it is orthogonal to the vector (p-[0 0]).</a:t>
                </a:r>
                <a:endParaRPr lang="en-US" altLang="zh-TW" dirty="0"/>
              </a:p>
              <a:p>
                <a:pPr marL="0" indent="0">
                  <a:buNone/>
                </a:pPr>
                <a:r>
                  <a:rPr lang="en-US" altLang="zh-TW" dirty="0" smtClean="0"/>
                  <a:t> </a:t>
                </a:r>
                <a:r>
                  <a:rPr lang="en-US" altLang="zh-TW" dirty="0">
                    <a:latin typeface="Symbol" panose="05050102010706020507" pitchFamily="18" charset="2"/>
                  </a:rPr>
                  <a:t>D</a:t>
                </a:r>
                <a:r>
                  <a:rPr lang="en-US" altLang="zh-TW" dirty="0"/>
                  <a:t>t </a:t>
                </a:r>
                <a:r>
                  <a:rPr lang="en-US" altLang="zh-TW"/>
                  <a:t>= </a:t>
                </a:r>
                <a:r>
                  <a:rPr lang="en-US" altLang="zh-TW" smtClean="0"/>
                  <a:t>0.025. </a:t>
                </a:r>
                <a:r>
                  <a:rPr lang="en-US" altLang="zh-TW" dirty="0" smtClean="0"/>
                  <a:t>m = 1. M = 10000. Use the same scale along the x- and y-axes. Use </a:t>
                </a:r>
                <a:r>
                  <a:rPr lang="en-US" altLang="zh-TW" dirty="0" err="1" smtClean="0"/>
                  <a:t>pbaspect</a:t>
                </a:r>
                <a:r>
                  <a:rPr lang="en-US" altLang="zh-TW" dirty="0" smtClean="0"/>
                  <a:t>. </a:t>
                </a:r>
                <a:r>
                  <a:rPr lang="en-US" altLang="zh-TW" b="1" dirty="0" smtClean="0"/>
                  <a:t>Apply color interpolation </a:t>
                </a:r>
                <a:r>
                  <a:rPr lang="en-US" altLang="zh-TW" dirty="0" smtClean="0"/>
                  <a:t>to set the color of a particle based on distance.</a:t>
                </a:r>
                <a:endParaRPr lang="en-US" altLang="zh-TW" dirty="0"/>
              </a:p>
              <a:p>
                <a:pPr marL="0" indent="0">
                  <a:buNone/>
                </a:pPr>
                <a:endParaRPr lang="en-US" altLang="zh-TW" dirty="0" smtClean="0"/>
              </a:p>
              <a:p>
                <a:pPr marL="0" indent="0">
                  <a:buNone/>
                </a:pPr>
                <a:endParaRPr lang="zh-TW" altLang="en-US" dirty="0"/>
              </a:p>
            </p:txBody>
          </p:sp>
        </mc:Choice>
        <mc:Fallback xmlns="">
          <p:sp>
            <p:nvSpPr>
              <p:cNvPr id="3" name="內容版面配置區 2"/>
              <p:cNvSpPr>
                <a:spLocks noGrp="1" noRot="1" noChangeAspect="1" noMove="1" noResize="1" noEditPoints="1" noAdjustHandles="1" noChangeArrowheads="1" noChangeShapeType="1" noTextEdit="1"/>
              </p:cNvSpPr>
              <p:nvPr>
                <p:ph idx="1"/>
              </p:nvPr>
            </p:nvSpPr>
            <p:spPr>
              <a:xfrm>
                <a:off x="202582" y="1307938"/>
                <a:ext cx="11495432" cy="5266481"/>
              </a:xfrm>
              <a:blipFill>
                <a:blip r:embed="rId2"/>
                <a:stretch>
                  <a:fillRect l="-954" t="-3013" r="-2121"/>
                </a:stretch>
              </a:blipFill>
            </p:spPr>
            <p:txBody>
              <a:bodyPr/>
              <a:lstStyle/>
              <a:p>
                <a:r>
                  <a:rPr lang="en-US">
                    <a:noFill/>
                  </a:rPr>
                  <a:t> </a:t>
                </a:r>
              </a:p>
            </p:txBody>
          </p:sp>
        </mc:Fallback>
      </mc:AlternateContent>
    </p:spTree>
    <p:extLst>
      <p:ext uri="{BB962C8B-B14F-4D97-AF65-F5344CB8AC3E}">
        <p14:creationId xmlns:p14="http://schemas.microsoft.com/office/powerpoint/2010/main" val="42154011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02582" y="-215339"/>
            <a:ext cx="10515600" cy="1325563"/>
          </a:xfrm>
        </p:spPr>
        <p:txBody>
          <a:bodyPr/>
          <a:lstStyle/>
          <a:p>
            <a:r>
              <a:rPr lang="en-US" dirty="0" smtClean="0"/>
              <a:t>Problem </a:t>
            </a:r>
            <a:r>
              <a:rPr lang="en-US" dirty="0" smtClean="0"/>
              <a:t>1.1</a:t>
            </a:r>
            <a:endParaRPr lang="zh-TW" altLang="en-US" dirty="0"/>
          </a:p>
        </p:txBody>
      </p:sp>
      <p:sp>
        <p:nvSpPr>
          <p:cNvPr id="3" name="內容版面配置區 2"/>
          <p:cNvSpPr>
            <a:spLocks noGrp="1"/>
          </p:cNvSpPr>
          <p:nvPr>
            <p:ph idx="1"/>
          </p:nvPr>
        </p:nvSpPr>
        <p:spPr>
          <a:xfrm>
            <a:off x="202583" y="851338"/>
            <a:ext cx="7341217" cy="5723081"/>
          </a:xfrm>
        </p:spPr>
        <p:txBody>
          <a:bodyPr>
            <a:normAutofit fontScale="77500" lnSpcReduction="20000"/>
          </a:bodyPr>
          <a:lstStyle/>
          <a:p>
            <a:pPr marL="0" indent="0">
              <a:buNone/>
            </a:pPr>
            <a:r>
              <a:rPr lang="en-US" altLang="zh-TW" b="1" dirty="0" smtClean="0"/>
              <a:t>Velocity normalization</a:t>
            </a:r>
            <a:r>
              <a:rPr lang="en-US" altLang="zh-TW" dirty="0" smtClean="0"/>
              <a:t>. Make the velocity of the particle p orthogonal to the vector p – [0 0].</a:t>
            </a:r>
          </a:p>
          <a:p>
            <a:pPr marL="0" indent="0">
              <a:buNone/>
            </a:pPr>
            <a:r>
              <a:rPr lang="en-US" altLang="zh-TW" dirty="0" smtClean="0"/>
              <a:t>Assume p = [x y]. Then the velocity is </a:t>
            </a:r>
          </a:p>
          <a:p>
            <a:pPr marL="0" indent="0">
              <a:buNone/>
            </a:pPr>
            <a:r>
              <a:rPr lang="en-US" altLang="zh-TW" dirty="0" smtClean="0"/>
              <a:t>A) s * [y  -x] /||p|| or </a:t>
            </a:r>
          </a:p>
          <a:p>
            <a:pPr marL="0" indent="0">
              <a:buNone/>
            </a:pPr>
            <a:r>
              <a:rPr lang="en-US" altLang="zh-TW" dirty="0"/>
              <a:t>B</a:t>
            </a:r>
            <a:r>
              <a:rPr lang="en-US" altLang="zh-TW" dirty="0" smtClean="0"/>
              <a:t>) s * [ -y  x]/||p||</a:t>
            </a:r>
          </a:p>
          <a:p>
            <a:pPr marL="0" indent="0">
              <a:buNone/>
            </a:pPr>
            <a:r>
              <a:rPr lang="en-US" altLang="zh-TW" dirty="0" smtClean="0"/>
              <a:t>Set s to 20. If you adopt the same rule (A or B) to set the velocities of all the particles, all the particles rotate in the same direction.</a:t>
            </a:r>
          </a:p>
          <a:p>
            <a:pPr marL="0" indent="0">
              <a:buNone/>
            </a:pPr>
            <a:endParaRPr lang="en-US" altLang="zh-TW" dirty="0" smtClean="0"/>
          </a:p>
          <a:p>
            <a:pPr marL="0" indent="0">
              <a:buNone/>
            </a:pPr>
            <a:r>
              <a:rPr lang="en-US" altLang="zh-TW" b="1" dirty="0" smtClean="0"/>
              <a:t>Color interpolation</a:t>
            </a:r>
            <a:r>
              <a:rPr lang="en-US" altLang="zh-TW" dirty="0" smtClean="0"/>
              <a:t>. The color of a particle depends on the distance, d, of the particle to the origin [0 0].</a:t>
            </a:r>
          </a:p>
          <a:p>
            <a:pPr marL="0" indent="0">
              <a:buNone/>
            </a:pPr>
            <a:r>
              <a:rPr lang="en-US" altLang="zh-TW" dirty="0" smtClean="0"/>
              <a:t>The color is computed as follows:</a:t>
            </a:r>
          </a:p>
          <a:p>
            <a:pPr marL="0" indent="0">
              <a:buNone/>
            </a:pPr>
            <a:r>
              <a:rPr lang="en-US" altLang="zh-TW" dirty="0"/>
              <a:t>cp0 = [ 0 0 1</a:t>
            </a:r>
            <a:r>
              <a:rPr lang="en-US" altLang="zh-TW" dirty="0" smtClean="0"/>
              <a:t>];  %blue</a:t>
            </a:r>
            <a:endParaRPr lang="en-US" altLang="zh-TW" dirty="0"/>
          </a:p>
          <a:p>
            <a:pPr marL="0" indent="0">
              <a:buNone/>
            </a:pPr>
            <a:r>
              <a:rPr lang="en-US" altLang="zh-TW" dirty="0"/>
              <a:t>cp1 = [ 1 0 0</a:t>
            </a:r>
            <a:r>
              <a:rPr lang="en-US" altLang="zh-TW" dirty="0" smtClean="0"/>
              <a:t>]; % red</a:t>
            </a:r>
            <a:endParaRPr lang="en-US" altLang="zh-TW" dirty="0"/>
          </a:p>
          <a:p>
            <a:pPr marL="0" indent="0">
              <a:buNone/>
            </a:pPr>
            <a:r>
              <a:rPr lang="en-US" altLang="zh-TW" dirty="0" err="1" smtClean="0"/>
              <a:t>vD</a:t>
            </a:r>
            <a:r>
              <a:rPr lang="en-US" altLang="zh-TW" dirty="0" smtClean="0"/>
              <a:t> </a:t>
            </a:r>
            <a:r>
              <a:rPr lang="en-US" altLang="zh-TW" dirty="0"/>
              <a:t>= min(1, </a:t>
            </a:r>
            <a:r>
              <a:rPr lang="en-US" altLang="zh-TW" dirty="0" smtClean="0"/>
              <a:t>d/50);</a:t>
            </a:r>
            <a:endParaRPr lang="en-US" altLang="zh-TW" dirty="0"/>
          </a:p>
          <a:p>
            <a:pPr marL="0" indent="0">
              <a:buNone/>
            </a:pPr>
            <a:r>
              <a:rPr lang="en-US" altLang="zh-TW" dirty="0" err="1" smtClean="0"/>
              <a:t>particle_color</a:t>
            </a:r>
            <a:r>
              <a:rPr lang="en-US" altLang="zh-TW" dirty="0" smtClean="0"/>
              <a:t>  </a:t>
            </a:r>
            <a:r>
              <a:rPr lang="en-US" altLang="zh-TW" dirty="0"/>
              <a:t>= cp0 + </a:t>
            </a:r>
            <a:r>
              <a:rPr lang="en-US" altLang="zh-TW" dirty="0" err="1"/>
              <a:t>vD</a:t>
            </a:r>
            <a:r>
              <a:rPr lang="en-US" altLang="zh-TW" dirty="0"/>
              <a:t>*(cp1-cp0);</a:t>
            </a:r>
          </a:p>
          <a:p>
            <a:pPr marL="0" indent="0">
              <a:buNone/>
            </a:pPr>
            <a:r>
              <a:rPr lang="en-US" altLang="zh-TW" dirty="0" smtClean="0"/>
              <a:t>  </a:t>
            </a:r>
          </a:p>
          <a:p>
            <a:pPr marL="0" indent="0">
              <a:buNone/>
            </a:pPr>
            <a:endParaRPr lang="zh-TW" altLang="en-US" dirty="0"/>
          </a:p>
        </p:txBody>
      </p:sp>
      <p:pic>
        <p:nvPicPr>
          <p:cNvPr id="4" name="m02_galaxy_same_direction_counter_clockwis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5672" r="14953"/>
          <a:stretch/>
        </p:blipFill>
        <p:spPr>
          <a:xfrm>
            <a:off x="7721600" y="792724"/>
            <a:ext cx="4229100" cy="5181600"/>
          </a:xfrm>
          <a:prstGeom prst="rect">
            <a:avLst/>
          </a:prstGeom>
        </p:spPr>
      </p:pic>
      <p:sp>
        <p:nvSpPr>
          <p:cNvPr id="5" name="TextBox 4"/>
          <p:cNvSpPr txBox="1"/>
          <p:nvPr/>
        </p:nvSpPr>
        <p:spPr>
          <a:xfrm>
            <a:off x="8083139" y="322824"/>
            <a:ext cx="3680559" cy="461665"/>
          </a:xfrm>
          <a:prstGeom prst="rect">
            <a:avLst/>
          </a:prstGeom>
          <a:noFill/>
        </p:spPr>
        <p:txBody>
          <a:bodyPr wrap="none" rtlCol="0">
            <a:spAutoFit/>
          </a:bodyPr>
          <a:lstStyle/>
          <a:p>
            <a:r>
              <a:rPr lang="en-US" sz="2400" b="1" dirty="0" smtClean="0">
                <a:solidFill>
                  <a:srgbClr val="C00000"/>
                </a:solidFill>
              </a:rPr>
              <a:t>Play it to see the animation</a:t>
            </a:r>
            <a:endParaRPr lang="en-US" sz="2400" b="1" dirty="0">
              <a:solidFill>
                <a:srgbClr val="C00000"/>
              </a:solidFill>
            </a:endParaRPr>
          </a:p>
        </p:txBody>
      </p:sp>
    </p:spTree>
    <p:extLst>
      <p:ext uri="{BB962C8B-B14F-4D97-AF65-F5344CB8AC3E}">
        <p14:creationId xmlns:p14="http://schemas.microsoft.com/office/powerpoint/2010/main" val="120686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7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a:t>
            </a:r>
            <a:r>
              <a:rPr lang="en-US" dirty="0" smtClean="0"/>
              <a:t>1.1</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smtClean="0"/>
              <a:t>The major steps:</a:t>
            </a:r>
          </a:p>
          <a:p>
            <a:pPr marL="514350" indent="-514350">
              <a:buAutoNum type="arabicPeriod"/>
            </a:pPr>
            <a:r>
              <a:rPr lang="en-US" dirty="0" smtClean="0"/>
              <a:t>Ask to input the number, n, of particles: [0, 300].</a:t>
            </a:r>
          </a:p>
          <a:p>
            <a:pPr marL="514350" indent="-514350">
              <a:buAutoNum type="arabicPeriod"/>
            </a:pPr>
            <a:r>
              <a:rPr lang="en-US" dirty="0" smtClean="0"/>
              <a:t>If n is zero, show the student ID and quit the program.</a:t>
            </a:r>
          </a:p>
          <a:p>
            <a:pPr marL="514350" indent="-514350">
              <a:buAutoNum type="arabicPeriod"/>
            </a:pPr>
            <a:r>
              <a:rPr lang="en-US" dirty="0" smtClean="0"/>
              <a:t>Show a game play message as follows:</a:t>
            </a:r>
          </a:p>
          <a:p>
            <a:pPr marL="0" indent="0">
              <a:buNone/>
            </a:pPr>
            <a:r>
              <a:rPr lang="en-US" dirty="0" smtClean="0"/>
              <a:t>       This system generates n particles. Enjoy the simulation.</a:t>
            </a:r>
          </a:p>
          <a:p>
            <a:pPr marL="0" indent="0">
              <a:buNone/>
            </a:pPr>
            <a:r>
              <a:rPr lang="en-US" dirty="0" smtClean="0"/>
              <a:t>4. Perform the simulation until CTRL-C is pressed.</a:t>
            </a:r>
          </a:p>
          <a:p>
            <a:pPr marL="0" indent="0">
              <a:buNone/>
            </a:pPr>
            <a:endParaRPr lang="en-US" dirty="0"/>
          </a:p>
          <a:p>
            <a:pPr marL="0" indent="0">
              <a:buNone/>
            </a:pPr>
            <a:r>
              <a:rPr lang="en-US" dirty="0" smtClean="0"/>
              <a:t>Note: In Step 3, the actual number of n must be shown. For example, if you enter 135 for n. Then the message must be:</a:t>
            </a:r>
          </a:p>
          <a:p>
            <a:pPr marL="0" indent="0">
              <a:buNone/>
            </a:pPr>
            <a:r>
              <a:rPr lang="en-US" dirty="0"/>
              <a:t>This system generates </a:t>
            </a:r>
            <a:r>
              <a:rPr lang="en-US" dirty="0" smtClean="0"/>
              <a:t>135 </a:t>
            </a:r>
            <a:r>
              <a:rPr lang="en-US" dirty="0"/>
              <a:t>particles. Enjoy the </a:t>
            </a:r>
            <a:r>
              <a:rPr lang="en-US" dirty="0" smtClean="0"/>
              <a:t>simulation.</a:t>
            </a:r>
            <a:endParaRPr lang="en-US" dirty="0"/>
          </a:p>
          <a:p>
            <a:pPr marL="0" indent="0">
              <a:buNone/>
            </a:pPr>
            <a:endParaRPr lang="en-US" dirty="0"/>
          </a:p>
        </p:txBody>
      </p:sp>
    </p:spTree>
    <p:extLst>
      <p:ext uri="{BB962C8B-B14F-4D97-AF65-F5344CB8AC3E}">
        <p14:creationId xmlns:p14="http://schemas.microsoft.com/office/powerpoint/2010/main" val="28429653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5582</TotalTime>
  <Words>569</Words>
  <Application>Microsoft Office PowerPoint</Application>
  <PresentationFormat>寬螢幕</PresentationFormat>
  <Paragraphs>73</Paragraphs>
  <Slides>11</Slides>
  <Notes>0</Notes>
  <HiddenSlides>0</HiddenSlides>
  <MMClips>3</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11</vt:i4>
      </vt:variant>
    </vt:vector>
  </HeadingPairs>
  <TitlesOfParts>
    <vt:vector size="19" baseType="lpstr">
      <vt:lpstr>新細明體</vt:lpstr>
      <vt:lpstr>Arial</vt:lpstr>
      <vt:lpstr>Calibri</vt:lpstr>
      <vt:lpstr>Calibri Light</vt:lpstr>
      <vt:lpstr>Cambria Math</vt:lpstr>
      <vt:lpstr>Symbol</vt:lpstr>
      <vt:lpstr>Wingdings</vt:lpstr>
      <vt:lpstr>Office Theme</vt:lpstr>
      <vt:lpstr>MATLAB Programming</vt:lpstr>
      <vt:lpstr>About demo video and demo programs.</vt:lpstr>
      <vt:lpstr>About Program Parameters</vt:lpstr>
      <vt:lpstr>File content header</vt:lpstr>
      <vt:lpstr>File content</vt:lpstr>
      <vt:lpstr>Problem 1.1. “Galaxy” system.</vt:lpstr>
      <vt:lpstr>Problem 1.1. “Galaxy” system.</vt:lpstr>
      <vt:lpstr>Problem 1.1</vt:lpstr>
      <vt:lpstr>Problem 1.1</vt:lpstr>
      <vt:lpstr>Problem 1.1</vt:lpstr>
      <vt:lpstr>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User</cp:lastModifiedBy>
  <cp:revision>419</cp:revision>
  <cp:lastPrinted>2019-05-11T02:59:10Z</cp:lastPrinted>
  <dcterms:created xsi:type="dcterms:W3CDTF">2019-02-26T08:18:36Z</dcterms:created>
  <dcterms:modified xsi:type="dcterms:W3CDTF">2020-04-29T12:24:18Z</dcterms:modified>
</cp:coreProperties>
</file>